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6600"/>
    <a:srgbClr val="357777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15" autoAdjust="0"/>
  </p:normalViewPr>
  <p:slideViewPr>
    <p:cSldViewPr>
      <p:cViewPr>
        <p:scale>
          <a:sx n="100" d="100"/>
          <a:sy n="100" d="100"/>
        </p:scale>
        <p:origin x="-642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85F3F-41EC-480B-B2F3-B687AB8B6B1B}" type="datetimeFigureOut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2778E-6736-4697-ABC8-D40A1DDA86E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43335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0210B-B288-4FC7-B2BA-C58DA600DFDB}" type="datetimeFigureOut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CBF90-6970-4852-8628-5AFEA9BDCAD8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3087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4A30-61D8-4E07-8B24-B9603132E32C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482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6107-2FF1-42D5-A427-21EF8A700A1C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314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597C-CB9E-4FF7-84B2-9B1068A8B7BF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960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070B8-D0AD-4D96-A222-D379C9A78AEC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487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725F1-EF33-4421-83AC-2C87A5B449EE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481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AFE62-6069-464B-9A99-4B43E5EBBF82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353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8F90-FAC9-41EC-89A7-1C6112BCEFD4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766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9DAE-23BF-491D-AE60-31D9924E0DB1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839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2E6A-A43C-466F-A501-84689C54F226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502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8A89-19F5-4844-8631-B1F00B7AC42C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984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7EA6-B75C-4979-91A6-4996480F7CD1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566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F2BA9-3CDB-4E2B-8919-0158F0F19979}" type="datetime1">
              <a:rPr lang="ko-KR" altLang="en-US" smtClean="0"/>
              <a:pPr/>
              <a:t>2015-04-17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89165-6266-41D5-A28E-47AEDB490D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752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내용 개체 틀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0509201"/>
              </p:ext>
            </p:extLst>
          </p:nvPr>
        </p:nvGraphicFramePr>
        <p:xfrm>
          <a:off x="4687441" y="78260"/>
          <a:ext cx="4427984" cy="6550768"/>
        </p:xfrm>
        <a:graphic>
          <a:graphicData uri="http://schemas.openxmlformats.org/drawingml/2006/table">
            <a:tbl>
              <a:tblPr firstRow="1" bandCol="1">
                <a:tableStyleId>{8799B23B-EC83-4686-B30A-512413B5E67A}</a:tableStyleId>
              </a:tblPr>
              <a:tblGrid>
                <a:gridCol w="607601"/>
                <a:gridCol w="3820383"/>
              </a:tblGrid>
              <a:tr h="35288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ko-KR" altLang="en-US" sz="9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Urban Eco </a:t>
                      </a:r>
                      <a:r>
                        <a:rPr lang="en-US" altLang="ko-KR" sz="105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Harakeke</a:t>
                      </a:r>
                      <a:r>
                        <a:rPr lang="en-US" altLang="ko-KR" sz="105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Fresh Toner  [</a:t>
                      </a:r>
                      <a:r>
                        <a:rPr lang="en-US" altLang="ko-KR" sz="1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180ml/13,900 won]</a:t>
                      </a:r>
                      <a:endParaRPr lang="ko-KR" altLang="en-US" sz="1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solidFill>
                      <a:srgbClr val="336600"/>
                    </a:solidFill>
                  </a:tcPr>
                </a:tc>
              </a:tr>
              <a:tr h="104830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1" u="sng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990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Target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Those</a:t>
                      </a:r>
                      <a:r>
                        <a:rPr lang="en-US" altLang="ko-KR" sz="8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 who wants fresher texture</a:t>
                      </a:r>
                      <a:r>
                        <a:rPr lang="en-US" altLang="ko-KR" sz="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8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Oilier</a:t>
                      </a:r>
                      <a:r>
                        <a:rPr lang="en-US" altLang="ko-KR" sz="8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 skin type </a:t>
                      </a:r>
                      <a:r>
                        <a:rPr lang="en-US" altLang="ko-KR" sz="800" b="1" i="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Harakeke</a:t>
                      </a:r>
                      <a:r>
                        <a:rPr lang="en-US" altLang="ko-KR" sz="8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 </a:t>
                      </a:r>
                      <a:r>
                        <a:rPr lang="en-US" altLang="ko-KR" sz="8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user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8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맑은 고딕" pitchFamily="50" charset="-127"/>
                          <a:cs typeface="Arial" pitchFamily="34" charset="0"/>
                        </a:rPr>
                        <a:t>Men who’s looking for gentler toner </a:t>
                      </a:r>
                      <a:endParaRPr lang="ko-KR" altLang="en-US" sz="800" b="1" i="0" dirty="0" smtClean="0">
                        <a:solidFill>
                          <a:schemeClr val="bg1"/>
                        </a:solidFill>
                        <a:latin typeface="Arial" pitchFamily="34" charset="0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36000" marR="36000" anchor="ctr">
                    <a:solidFill>
                      <a:srgbClr val="336600"/>
                    </a:solidFill>
                  </a:tcPr>
                </a:tc>
              </a:tr>
              <a:tr h="23411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Arial" pitchFamily="34" charset="0"/>
                          <a:cs typeface="Arial" pitchFamily="34" charset="0"/>
                        </a:rPr>
                        <a:t>Feature</a:t>
                      </a:r>
                      <a:endParaRPr lang="ko-KR" altLang="en-US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r>
                        <a:rPr lang="en-US" altLang="ko-KR" sz="800" b="1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36000" marR="36000"/>
                </a:tc>
              </a:tr>
              <a:tr h="180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Arial" pitchFamily="34" charset="0"/>
                          <a:cs typeface="Arial" pitchFamily="34" charset="0"/>
                        </a:rPr>
                        <a:t>Sales Talk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endParaRPr lang="en-US" altLang="ko-KR" sz="900" b="1" u="sng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latinLnBrk="1">
                        <a:buNone/>
                      </a:pPr>
                      <a:r>
                        <a:rPr lang="en-US" altLang="ko-KR" sz="900" b="1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 Partner with </a:t>
                      </a:r>
                      <a:r>
                        <a:rPr lang="en-US" altLang="ko-KR" sz="900" b="1" u="sng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Harakeke</a:t>
                      </a:r>
                      <a:r>
                        <a:rPr lang="en-US" altLang="ko-KR" sz="900" b="1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Fresh Cream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  <a:p>
                      <a:pPr latinLnBrk="1"/>
                      <a:r>
                        <a:rPr lang="en-US" altLang="ko-KR" sz="900" b="0" u="none" dirty="0" smtClean="0">
                          <a:latin typeface="Arial" pitchFamily="34" charset="0"/>
                          <a:cs typeface="Arial" pitchFamily="34" charset="0"/>
                        </a:rPr>
                        <a:t>Are you looking for fresh type toner? Our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 best selling line, </a:t>
                      </a:r>
                      <a:r>
                        <a:rPr lang="en-US" altLang="ko-KR" sz="900" b="0" u="none" baseline="0" dirty="0" err="1" smtClean="0">
                          <a:latin typeface="Arial" pitchFamily="34" charset="0"/>
                          <a:cs typeface="Arial" pitchFamily="34" charset="0"/>
                        </a:rPr>
                        <a:t>Harakeke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, now has fresher type toner with skin clarifying effect  for oilier skin or humid 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or 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hot season. Refine and clarify you skin and finish up with </a:t>
                      </a:r>
                      <a:r>
                        <a:rPr lang="en-US" altLang="ko-KR" sz="900" b="0" u="none" baseline="0" dirty="0" err="1" smtClean="0">
                          <a:latin typeface="Arial" pitchFamily="34" charset="0"/>
                          <a:cs typeface="Arial" pitchFamily="34" charset="0"/>
                        </a:rPr>
                        <a:t>Harakeke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 Fresh Cream. </a:t>
                      </a:r>
                      <a:r>
                        <a:rPr lang="en-US" altLang="ko-KR" sz="900" b="0" u="none" baseline="0" dirty="0" err="1" smtClean="0">
                          <a:latin typeface="Arial" pitchFamily="34" charset="0"/>
                          <a:cs typeface="Arial" pitchFamily="34" charset="0"/>
                        </a:rPr>
                        <a:t>Harakeke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 line will capture and retain every moisture in your skin. </a:t>
                      </a:r>
                      <a:endParaRPr lang="en-US" altLang="ko-KR" sz="900" b="0" u="none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latinLnBrk="1"/>
                      <a:endParaRPr lang="en-US" altLang="ko-KR" sz="900" b="0" u="non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latinLnBrk="1"/>
                      <a:r>
                        <a:rPr lang="en-US" altLang="ko-KR" sz="900" b="1" u="sng" dirty="0" smtClean="0">
                          <a:latin typeface="Arial" pitchFamily="34" charset="0"/>
                          <a:cs typeface="Arial" pitchFamily="34" charset="0"/>
                        </a:rPr>
                        <a:t>2.  Introduce it to Male Customers !</a:t>
                      </a:r>
                    </a:p>
                    <a:p>
                      <a:pPr latinLnBrk="1"/>
                      <a:r>
                        <a:rPr lang="ko-KR" altLang="en-US" sz="900" b="0" u="none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altLang="ko-KR" sz="900" b="0" u="none" dirty="0" smtClean="0">
                          <a:latin typeface="Arial" pitchFamily="34" charset="0"/>
                          <a:cs typeface="Arial" pitchFamily="34" charset="0"/>
                        </a:rPr>
                        <a:t>If you want a mild and moisturizing toner, try this refreshing and mild toner made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 with 92% </a:t>
                      </a:r>
                      <a:r>
                        <a:rPr lang="en-US" altLang="ko-KR" sz="900" b="0" u="none" baseline="0" dirty="0" err="1" smtClean="0">
                          <a:latin typeface="Arial" pitchFamily="34" charset="0"/>
                          <a:cs typeface="Arial" pitchFamily="34" charset="0"/>
                        </a:rPr>
                        <a:t>Harakeke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 Gel. </a:t>
                      </a:r>
                      <a:r>
                        <a:rPr lang="en-US" altLang="ko-KR" sz="900" b="0" u="none" baseline="0" dirty="0" err="1" smtClean="0">
                          <a:latin typeface="Arial" pitchFamily="34" charset="0"/>
                          <a:cs typeface="Arial" pitchFamily="34" charset="0"/>
                        </a:rPr>
                        <a:t>Harakeke’s</a:t>
                      </a:r>
                      <a:r>
                        <a:rPr lang="en-US" altLang="ko-KR" sz="900" b="0" u="none" baseline="0" dirty="0" smtClean="0">
                          <a:latin typeface="Arial" pitchFamily="34" charset="0"/>
                          <a:cs typeface="Arial" pitchFamily="34" charset="0"/>
                        </a:rPr>
                        <a:t> amazing moisturizing effect and Pine Tree Sprout’s clarifying effect will keep your skin pure, fresh and moist everyday. </a:t>
                      </a:r>
                      <a:endParaRPr lang="en-US" altLang="ko-K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/>
                </a:tc>
              </a:tr>
              <a:tr h="3907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Direction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맑은 고딕" panose="020B0503020000020004" pitchFamily="50" charset="-127"/>
                          <a:cs typeface="Arial" pitchFamily="34" charset="0"/>
                        </a:rPr>
                        <a:t>After</a:t>
                      </a:r>
                      <a:r>
                        <a:rPr lang="en-US" altLang="ko-KR" sz="800" kern="100" baseline="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맑은 고딕" panose="020B0503020000020004" pitchFamily="50" charset="-127"/>
                          <a:cs typeface="Arial" pitchFamily="34" charset="0"/>
                        </a:rPr>
                        <a:t> cleansing, pour generous amount of the Fresh toner onto a cotton pad, wipe out in outward direction. </a:t>
                      </a:r>
                      <a:endParaRPr lang="ko-KR" altLang="ko-KR" sz="1000" b="1" kern="1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맑은 고딕" panose="020B0503020000020004" pitchFamily="50" charset="-127"/>
                        <a:cs typeface="Arial" pitchFamily="34" charset="0"/>
                      </a:endParaRPr>
                    </a:p>
                  </a:txBody>
                  <a:tcPr marL="36000" marR="36000" anchor="ctr">
                    <a:solidFill>
                      <a:srgbClr val="336600"/>
                    </a:solidFill>
                  </a:tcPr>
                </a:tc>
              </a:tr>
            </a:tbl>
          </a:graphicData>
        </a:graphic>
      </p:graphicFrame>
      <p:cxnSp>
        <p:nvCxnSpPr>
          <p:cNvPr id="5" name="직선 연결선 4"/>
          <p:cNvCxnSpPr/>
          <p:nvPr/>
        </p:nvCxnSpPr>
        <p:spPr>
          <a:xfrm>
            <a:off x="4620482" y="17462"/>
            <a:ext cx="0" cy="6840538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6921" y="0"/>
            <a:ext cx="4584986" cy="646331"/>
          </a:xfrm>
          <a:prstGeom prst="rect">
            <a:avLst/>
          </a:prstGeom>
          <a:solidFill>
            <a:srgbClr val="336600"/>
          </a:solidFill>
          <a:ln w="38100" cap="flat" cmpd="sng" algn="ctr">
            <a:noFill/>
            <a:prstDash val="solid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306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453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599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746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i="1" dirty="0" smtClean="0">
                <a:solidFill>
                  <a:schemeClr val="bg1"/>
                </a:solidFill>
                <a:latin typeface="Arial" pitchFamily="34" charset="0"/>
                <a:ea typeface="휴먼편지체" panose="02030504000101010101" pitchFamily="18" charset="-127"/>
                <a:cs typeface="Arial" pitchFamily="34" charset="0"/>
              </a:rPr>
              <a:t>‘Pure and Moist-full Energy’</a:t>
            </a:r>
          </a:p>
          <a:p>
            <a:pPr marL="228600" lvl="0" indent="-228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kern="0" dirty="0" smtClean="0">
                <a:solidFill>
                  <a:schemeClr val="bg1"/>
                </a:solidFill>
                <a:latin typeface="Arial" pitchFamily="34" charset="0"/>
                <a:ea typeface="휴먼매직체" panose="02030504000101010101" pitchFamily="18" charset="-127"/>
                <a:cs typeface="Arial" pitchFamily="34" charset="0"/>
              </a:rPr>
              <a:t>Urban Eco </a:t>
            </a:r>
            <a:r>
              <a:rPr lang="en-US" altLang="ko-KR" b="1" kern="0" dirty="0" err="1" smtClean="0">
                <a:solidFill>
                  <a:schemeClr val="bg1"/>
                </a:solidFill>
                <a:latin typeface="Arial" pitchFamily="34" charset="0"/>
                <a:ea typeface="휴먼매직체" panose="02030504000101010101" pitchFamily="18" charset="-127"/>
                <a:cs typeface="Arial" pitchFamily="34" charset="0"/>
              </a:rPr>
              <a:t>Harakeke</a:t>
            </a:r>
            <a:r>
              <a:rPr lang="en-US" altLang="ko-KR" b="1" kern="0" dirty="0" smtClean="0">
                <a:solidFill>
                  <a:schemeClr val="bg1"/>
                </a:solidFill>
                <a:latin typeface="Arial" pitchFamily="34" charset="0"/>
                <a:ea typeface="휴먼매직체" panose="02030504000101010101" pitchFamily="18" charset="-127"/>
                <a:cs typeface="Arial" pitchFamily="34" charset="0"/>
              </a:rPr>
              <a:t> Fresh Toner</a:t>
            </a:r>
            <a:endParaRPr lang="en-US" altLang="ko-KR" b="1" kern="0" dirty="0">
              <a:solidFill>
                <a:schemeClr val="bg1"/>
              </a:solidFill>
              <a:latin typeface="Arial" pitchFamily="34" charset="0"/>
              <a:ea typeface="휴먼매직체" panose="02030504000101010101" pitchFamily="18" charset="-127"/>
              <a:cs typeface="Arial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302924" y="2132082"/>
            <a:ext cx="3841076" cy="2239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9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n-US" altLang="ko-KR" sz="900" dirty="0" err="1" smtClean="0">
                <a:latin typeface="Arial" pitchFamily="34" charset="0"/>
                <a:cs typeface="Arial" pitchFamily="34" charset="0"/>
              </a:rPr>
              <a:t>Harakeke</a:t>
            </a:r>
            <a:r>
              <a:rPr lang="en-US" altLang="ko-KR" sz="900" dirty="0" smtClean="0">
                <a:latin typeface="Arial" pitchFamily="34" charset="0"/>
                <a:cs typeface="Arial" pitchFamily="34" charset="0"/>
              </a:rPr>
              <a:t> gel </a:t>
            </a:r>
            <a:r>
              <a:rPr lang="en-US" altLang="ko-KR" sz="900" dirty="0">
                <a:latin typeface="Arial" pitchFamily="34" charset="0"/>
                <a:cs typeface="Arial" pitchFamily="34" charset="0"/>
              </a:rPr>
              <a:t>used in place of water </a:t>
            </a:r>
          </a:p>
          <a:p>
            <a:pPr latinLnBrk="1"/>
            <a:r>
              <a:rPr lang="en-US" altLang="ko-KR" sz="900" dirty="0" smtClean="0"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 - Immediate moisture restoring right after cleansing. </a:t>
            </a:r>
          </a:p>
          <a:p>
            <a:pPr latinLnBrk="1"/>
            <a:r>
              <a:rPr lang="en-US" altLang="ko-KR" sz="900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en-US" altLang="ko-KR" sz="900" dirty="0" smtClean="0"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- Holds every moisture within the skin.</a:t>
            </a:r>
            <a:endParaRPr lang="en-US" altLang="ko-KR" sz="900" dirty="0">
              <a:latin typeface="Arial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latinLnBrk="1"/>
            <a:r>
              <a:rPr lang="en-US" altLang="ko-KR" sz="900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 </a:t>
            </a:r>
            <a:endParaRPr lang="ko-KR" altLang="ko-KR" sz="900" dirty="0">
              <a:latin typeface="Arial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900" dirty="0">
                <a:latin typeface="Arial" pitchFamily="34" charset="0"/>
                <a:cs typeface="Arial" pitchFamily="34" charset="0"/>
              </a:rPr>
              <a:t>Eco Cert certified Calendula water, New Zealand </a:t>
            </a:r>
            <a:r>
              <a:rPr lang="en-US" altLang="ko-KR" sz="900" dirty="0" err="1">
                <a:latin typeface="Arial" pitchFamily="34" charset="0"/>
                <a:cs typeface="Arial" pitchFamily="34" charset="0"/>
              </a:rPr>
              <a:t>Manuka</a:t>
            </a:r>
            <a:r>
              <a:rPr lang="en-US" altLang="ko-KR" sz="900" dirty="0">
                <a:latin typeface="Arial" pitchFamily="34" charset="0"/>
                <a:cs typeface="Arial" pitchFamily="34" charset="0"/>
              </a:rPr>
              <a:t> Honey to add more nutrients</a:t>
            </a:r>
          </a:p>
          <a:p>
            <a:pPr latinLnBrk="1"/>
            <a:r>
              <a:rPr lang="en-US" altLang="ko-KR" sz="900" dirty="0" smtClean="0"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 </a:t>
            </a:r>
            <a:r>
              <a:rPr lang="en-US" altLang="ko-KR" sz="900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 </a:t>
            </a:r>
            <a:endParaRPr lang="ko-KR" altLang="ko-KR" sz="900" dirty="0">
              <a:latin typeface="Arial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marL="171450" lvl="0" indent="-171450" latinLnBrk="1">
              <a:buFont typeface="Wingdings" panose="05000000000000000000" pitchFamily="2" charset="2"/>
              <a:buChar char="§"/>
            </a:pPr>
            <a:r>
              <a:rPr lang="en-US" altLang="ko-KR" sz="900" b="1" dirty="0" smtClean="0">
                <a:solidFill>
                  <a:srgbClr val="C00000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Skin Clarifying Effect by Pine Tree Sprout </a:t>
            </a:r>
          </a:p>
          <a:p>
            <a:pPr lvl="0" latinLnBrk="1"/>
            <a:r>
              <a:rPr lang="en-US" altLang="ko-KR" sz="900" b="1" dirty="0">
                <a:solidFill>
                  <a:srgbClr val="C00000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en-US" altLang="ko-KR" sz="900" b="1" dirty="0" smtClean="0">
                <a:solidFill>
                  <a:srgbClr val="C00000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en-US" altLang="ko-KR" sz="900" dirty="0" smtClean="0"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- Astringent effect </a:t>
            </a:r>
          </a:p>
          <a:p>
            <a:pPr latinLnBrk="1"/>
            <a:r>
              <a:rPr lang="en-US" altLang="ko-KR" sz="900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en-US" altLang="ko-KR" sz="900" dirty="0" smtClean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- Removes impurities and dead surface cells. </a:t>
            </a:r>
          </a:p>
          <a:p>
            <a:pPr latinLnBrk="1"/>
            <a:r>
              <a:rPr lang="en-US" altLang="ko-KR" sz="900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lang="en-US" altLang="ko-KR" sz="900" dirty="0" smtClean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- Texture becomes smoother and supple. </a:t>
            </a:r>
          </a:p>
          <a:p>
            <a:pPr latinLnBrk="1"/>
            <a:endParaRPr lang="en-US" altLang="ko-KR" sz="900" dirty="0">
              <a:solidFill>
                <a:prstClr val="black"/>
              </a:solidFill>
              <a:latin typeface="Arial" pitchFamily="34" charset="0"/>
              <a:ea typeface="맑은 고딕"/>
              <a:cs typeface="Arial" pitchFamily="34" charset="0"/>
            </a:endParaRPr>
          </a:p>
          <a:p>
            <a:pPr marL="171450" indent="-171450" fontAlgn="auto" latinLnBrk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ko-KR" sz="900" b="1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6 Free system</a:t>
            </a:r>
          </a:p>
          <a:p>
            <a:r>
              <a:rPr lang="ko-KR" altLang="en-US" sz="90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     </a:t>
            </a:r>
            <a:r>
              <a:rPr lang="en-US" altLang="ko-KR" sz="90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No </a:t>
            </a:r>
            <a:r>
              <a:rPr lang="en-US" altLang="ko-KR" sz="90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alcohol, </a:t>
            </a:r>
            <a:r>
              <a:rPr lang="en-US" altLang="ko-KR" sz="900" dirty="0" err="1" smtClean="0">
                <a:latin typeface="Arial" pitchFamily="34" charset="0"/>
                <a:cs typeface="Arial" pitchFamily="34" charset="0"/>
              </a:rPr>
              <a:t>Paraben</a:t>
            </a:r>
            <a:r>
              <a:rPr lang="en-US" altLang="ko-KR" sz="900" dirty="0">
                <a:latin typeface="Arial" pitchFamily="34" charset="0"/>
                <a:cs typeface="Arial" pitchFamily="34" charset="0"/>
              </a:rPr>
              <a:t>, Talc, Mineral oil, </a:t>
            </a:r>
            <a:r>
              <a:rPr lang="en-US" altLang="ko-KR" sz="900" dirty="0" err="1">
                <a:latin typeface="Arial" pitchFamily="34" charset="0"/>
                <a:cs typeface="Arial" pitchFamily="34" charset="0"/>
              </a:rPr>
              <a:t>Benzophenon</a:t>
            </a:r>
            <a:r>
              <a:rPr lang="en-US" altLang="ko-KR" sz="9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ko-KR" sz="90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animal </a:t>
            </a:r>
            <a:r>
              <a:rPr lang="en-US" altLang="ko-KR" sz="90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oil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7"/>
          <a:stretch/>
        </p:blipFill>
        <p:spPr bwMode="auto">
          <a:xfrm>
            <a:off x="8064540" y="3207643"/>
            <a:ext cx="930467" cy="71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3" y="705685"/>
            <a:ext cx="929254" cy="148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타원 44"/>
          <p:cNvSpPr/>
          <p:nvPr/>
        </p:nvSpPr>
        <p:spPr bwMode="auto">
          <a:xfrm>
            <a:off x="7441997" y="7884210"/>
            <a:ext cx="1822460" cy="619887"/>
          </a:xfrm>
          <a:prstGeom prst="ellipse">
            <a:avLst/>
          </a:prstGeom>
          <a:solidFill>
            <a:srgbClr val="336600"/>
          </a:solidFill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ko-KR" altLang="en-US" sz="1200" b="1" dirty="0" smtClean="0">
                <a:solidFill>
                  <a:srgbClr val="FFFF00"/>
                </a:solidFill>
              </a:rPr>
              <a:t>피</a:t>
            </a:r>
            <a:r>
              <a:rPr lang="ko-KR" altLang="en-US" sz="1200" b="1" dirty="0">
                <a:solidFill>
                  <a:srgbClr val="FFFF00"/>
                </a:solidFill>
              </a:rPr>
              <a:t>부 </a:t>
            </a:r>
            <a:r>
              <a:rPr lang="ko-KR" altLang="en-US" sz="1200" b="1" dirty="0" smtClean="0">
                <a:solidFill>
                  <a:srgbClr val="FFFF00"/>
                </a:solidFill>
              </a:rPr>
              <a:t>결 정돈</a:t>
            </a:r>
            <a:endParaRPr lang="en-US" altLang="ko-KR" sz="1200" b="1" dirty="0">
              <a:solidFill>
                <a:srgbClr val="FFFF00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1382910" y="1608822"/>
            <a:ext cx="2180147" cy="784536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9BBB59">
                <a:lumMod val="5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9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맑은 고딕"/>
              <a:cs typeface="Arial" pitchFamily="34" charset="0"/>
            </a:endParaRP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" t="1872" r="23663" b="-1"/>
          <a:stretch/>
        </p:blipFill>
        <p:spPr bwMode="auto">
          <a:xfrm>
            <a:off x="2986827" y="1756318"/>
            <a:ext cx="588021" cy="60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직사각형 55"/>
          <p:cNvSpPr/>
          <p:nvPr/>
        </p:nvSpPr>
        <p:spPr>
          <a:xfrm>
            <a:off x="1340668" y="1667601"/>
            <a:ext cx="170779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900" b="1" u="sng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100% </a:t>
            </a:r>
            <a:r>
              <a:rPr lang="en-US" altLang="ko-KR" sz="900" b="1" u="sng" dirty="0" err="1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Harakeke</a:t>
            </a:r>
            <a:r>
              <a:rPr lang="en-US" altLang="ko-KR" sz="900" b="1" u="sng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extract in place of water</a:t>
            </a:r>
            <a:endParaRPr lang="en-US" altLang="ko-KR" sz="900" b="1" u="sng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ko-KR" alt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900" dirty="0" smtClean="0">
                <a:latin typeface="Arial" pitchFamily="34" charset="0"/>
                <a:cs typeface="Arial" pitchFamily="34" charset="0"/>
              </a:rPr>
              <a:t>Also contains </a:t>
            </a:r>
            <a:r>
              <a:rPr lang="en-US" altLang="ko-KR" sz="900" dirty="0" err="1" smtClean="0">
                <a:latin typeface="Arial" pitchFamily="34" charset="0"/>
                <a:cs typeface="Arial" pitchFamily="34" charset="0"/>
              </a:rPr>
              <a:t>Harakeke</a:t>
            </a:r>
            <a:r>
              <a:rPr lang="en-US" altLang="ko-KR" sz="900" dirty="0" smtClean="0">
                <a:latin typeface="Arial" pitchFamily="34" charset="0"/>
                <a:cs typeface="Arial" pitchFamily="34" charset="0"/>
              </a:rPr>
              <a:t> seed oil to enhance moist-restoring capacity. </a:t>
            </a:r>
            <a:endParaRPr lang="en-US" altLang="ko-K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377936" y="1312844"/>
            <a:ext cx="2185952" cy="295978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Moisturizing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87597" y="2804602"/>
            <a:ext cx="2180147" cy="784536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9BBB59">
                <a:lumMod val="5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        </a:t>
            </a:r>
          </a:p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kumimoji="0" lang="en-US" altLang="ko-KR" sz="9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      </a:t>
            </a:r>
          </a:p>
        </p:txBody>
      </p:sp>
      <p:sp>
        <p:nvSpPr>
          <p:cNvPr id="61" name="직사각형 60"/>
          <p:cNvSpPr/>
          <p:nvPr/>
        </p:nvSpPr>
        <p:spPr>
          <a:xfrm>
            <a:off x="38797" y="2907859"/>
            <a:ext cx="1539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900" b="1" u="sng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Calendula Flower water </a:t>
            </a:r>
          </a:p>
          <a:p>
            <a:pPr>
              <a:defRPr/>
            </a:pPr>
            <a:r>
              <a:rPr lang="en-US" altLang="ko-KR" sz="900" b="1" u="sng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Manuka</a:t>
            </a:r>
            <a:r>
              <a:rPr lang="en-US" altLang="ko-KR" sz="900" b="1" u="sng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Honey – </a:t>
            </a:r>
            <a:r>
              <a:rPr lang="ko-KR" altLang="en-US" sz="900" b="1" u="sng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900" b="1" u="sng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altLang="ko-KR" sz="900" dirty="0" smtClean="0">
                <a:latin typeface="Arial" pitchFamily="34" charset="0"/>
                <a:cs typeface="Arial" pitchFamily="34" charset="0"/>
              </a:rPr>
              <a:t>(Exclusive contract with Living Nature)</a:t>
            </a:r>
            <a:endParaRPr lang="en-US" altLang="ko-K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79365" y="2508624"/>
            <a:ext cx="2185952" cy="295978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Moisture capture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373660" y="2788874"/>
            <a:ext cx="2180147" cy="784536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9BBB59">
                <a:lumMod val="5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        </a:t>
            </a:r>
          </a:p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kumimoji="0" lang="en-US" altLang="ko-KR" sz="9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      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2335560" y="2796010"/>
            <a:ext cx="16697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900" b="1" u="sng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Pine Tree Sprout</a:t>
            </a:r>
            <a:r>
              <a:rPr lang="ko-KR" altLang="en-US" sz="900" b="1" u="sng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900" b="1" u="sng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ko-KR" altLang="en-US" sz="900" b="1" kern="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800" b="1" kern="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Soothing and clarifying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altLang="ko-KR" sz="800" b="1" kern="0" dirty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800" b="1" kern="0" dirty="0" err="1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Phytoncide</a:t>
            </a:r>
            <a:r>
              <a:rPr lang="en-US" altLang="ko-KR" sz="800" b="1" kern="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 Effect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kumimoji="0" lang="en-US" altLang="ko-KR" sz="8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kumimoji="0" lang="en-US" altLang="ko-KR" sz="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Helps regulate turn </a:t>
            </a:r>
            <a:r>
              <a:rPr kumimoji="0" lang="en-US" altLang="ko-KR" sz="800" b="1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/>
                <a:cs typeface="Arial" pitchFamily="34" charset="0"/>
              </a:rPr>
              <a:t>ove</a:t>
            </a:r>
            <a:r>
              <a:rPr lang="en-US" altLang="ko-KR" sz="800" b="1" kern="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r cycle</a:t>
            </a:r>
            <a:endParaRPr kumimoji="0" lang="ko-KR" altLang="en-US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372968" y="2492896"/>
            <a:ext cx="2185952" cy="295978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50" b="1" kern="0" dirty="0" smtClean="0">
                <a:solidFill>
                  <a:prstClr val="black"/>
                </a:solidFill>
                <a:latin typeface="Arial" pitchFamily="34" charset="0"/>
                <a:ea typeface="맑은 고딕"/>
                <a:cs typeface="Arial" pitchFamily="34" charset="0"/>
              </a:rPr>
              <a:t>Texture refining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맑은 고딕"/>
              <a:cs typeface="Arial" pitchFamily="34" charset="0"/>
            </a:endParaRPr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429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276872"/>
            <a:ext cx="670366" cy="56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39338" y="2826792"/>
            <a:ext cx="592403" cy="4445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Picture 2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1387" y="3146412"/>
            <a:ext cx="376271" cy="423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7"/>
          <a:stretch/>
        </p:blipFill>
        <p:spPr bwMode="auto">
          <a:xfrm>
            <a:off x="3889402" y="2858790"/>
            <a:ext cx="628445" cy="60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14"/>
          <p:cNvSpPr txBox="1">
            <a:spLocks noChangeArrowheads="1"/>
          </p:cNvSpPr>
          <p:nvPr/>
        </p:nvSpPr>
        <p:spPr bwMode="auto">
          <a:xfrm>
            <a:off x="1358886" y="870513"/>
            <a:ext cx="3233021" cy="276999"/>
          </a:xfrm>
          <a:prstGeom prst="rect">
            <a:avLst/>
          </a:prstGeom>
          <a:solidFill>
            <a:srgbClr val="336600">
              <a:alpha val="64000"/>
            </a:srgbClr>
          </a:solidFill>
          <a:ln w="38100" cap="flat" cmpd="sng" algn="ctr">
            <a:noFill/>
            <a:prstDash val="solid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306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453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599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746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b="1" dirty="0" smtClean="0">
                <a:solidFill>
                  <a:srgbClr val="FFC000"/>
                </a:solidFill>
                <a:latin typeface="Adobe Fan Heiti Std B" pitchFamily="34" charset="-128"/>
                <a:cs typeface="Arial" pitchFamily="34" charset="0"/>
              </a:rPr>
              <a:t> </a:t>
            </a:r>
            <a:r>
              <a:rPr lang="en-US" altLang="ko-KR" sz="1200" b="1" dirty="0" smtClean="0">
                <a:solidFill>
                  <a:srgbClr val="FFC000"/>
                </a:solidFill>
                <a:latin typeface="Adobe Fan Heiti Std B" pitchFamily="34" charset="-128"/>
                <a:ea typeface="Adobe Fan Heiti Std B" pitchFamily="34" charset="-128"/>
                <a:cs typeface="Arial" pitchFamily="34" charset="0"/>
              </a:rPr>
              <a:t>Skin purifying, </a:t>
            </a:r>
            <a:r>
              <a:rPr lang="ko-KR" altLang="en-US" sz="1200" b="1" dirty="0" smtClean="0">
                <a:solidFill>
                  <a:srgbClr val="FFC000"/>
                </a:solidFill>
                <a:latin typeface="Adobe Fan Heiti Std B" pitchFamily="34" charset="-128"/>
                <a:cs typeface="Arial" pitchFamily="34" charset="0"/>
              </a:rPr>
              <a:t> </a:t>
            </a:r>
            <a:r>
              <a:rPr lang="en-US" altLang="ko-KR" sz="1200" b="1" dirty="0" smtClean="0">
                <a:solidFill>
                  <a:srgbClr val="FFC000"/>
                </a:solidFill>
                <a:latin typeface="Adobe Fan Heiti Std B" pitchFamily="34" charset="-128"/>
                <a:ea typeface="Adobe Fan Heiti Std B" pitchFamily="34" charset="-128"/>
                <a:cs typeface="Arial" pitchFamily="34" charset="0"/>
              </a:rPr>
              <a:t>Moist Capturing Toner </a:t>
            </a:r>
            <a:endParaRPr lang="ko-KR" altLang="en-US" sz="1400" b="1" dirty="0">
              <a:solidFill>
                <a:schemeClr val="bg1"/>
              </a:solidFill>
              <a:latin typeface="Adobe Fan Heiti Std B" pitchFamily="34" charset="-128"/>
              <a:cs typeface="Arial" pitchFamily="34" charset="0"/>
            </a:endParaRPr>
          </a:p>
        </p:txBody>
      </p:sp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558" y="496488"/>
            <a:ext cx="576065" cy="92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2" name="표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75713"/>
              </p:ext>
            </p:extLst>
          </p:nvPr>
        </p:nvGraphicFramePr>
        <p:xfrm>
          <a:off x="46043" y="4210084"/>
          <a:ext cx="4507763" cy="2542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709"/>
                <a:gridCol w="2214054"/>
              </a:tblGrid>
              <a:tr h="2654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i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Harakeke</a:t>
                      </a:r>
                      <a:r>
                        <a:rPr lang="en-US" altLang="ko-KR" sz="900" b="1" i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toner </a:t>
                      </a:r>
                      <a:endParaRPr lang="ko-KR" altLang="en-US" sz="900" b="1" i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445" marR="73445" marT="36722" marB="3672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Harakeke</a:t>
                      </a:r>
                      <a:r>
                        <a:rPr lang="en-US" altLang="ko-KR" sz="9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Fresh Toner</a:t>
                      </a:r>
                    </a:p>
                  </a:txBody>
                  <a:tcPr marL="73445" marR="73445" marT="36722" marB="3672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407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92% </a:t>
                      </a:r>
                      <a:r>
                        <a:rPr lang="en-US" altLang="ko-KR" sz="100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Harakeke</a:t>
                      </a:r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gel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445" marR="73445" marT="36722" marB="36722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92% </a:t>
                      </a:r>
                      <a:r>
                        <a:rPr lang="en-US" altLang="ko-KR" sz="100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Harakeke</a:t>
                      </a:r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gel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445" marR="73445" marT="36722" marB="36722" anchor="ctr"/>
                </a:tc>
              </a:tr>
              <a:tr h="15648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i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Elastin Gel Texture </a:t>
                      </a:r>
                    </a:p>
                    <a:p>
                      <a:pPr algn="ctr" latinLnBrk="1"/>
                      <a:endParaRPr lang="ko-KR" altLang="en-US" sz="900" b="1" i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445" marR="73445" marT="36722" marB="36722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i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Watery texture</a:t>
                      </a:r>
                    </a:p>
                    <a:p>
                      <a:pPr algn="ctr" latinLnBrk="1"/>
                      <a:r>
                        <a:rPr lang="en-US" altLang="ko-KR" sz="900" b="1" i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Need to use with cotton</a:t>
                      </a:r>
                      <a:r>
                        <a:rPr lang="en-US" altLang="ko-KR" sz="9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pad  in wipe-out motion.</a:t>
                      </a:r>
                      <a:r>
                        <a:rPr lang="en-US" altLang="ko-KR" sz="900" b="1" i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algn="ctr" latinLnBrk="1"/>
                      <a:endParaRPr lang="ko-KR" altLang="en-US" sz="900" b="1" i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445" marR="73445" marT="36722" marB="36722"/>
                </a:tc>
              </a:tr>
              <a:tr h="3719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Deep Moisturizing </a:t>
                      </a:r>
                    </a:p>
                  </a:txBody>
                  <a:tcPr marL="73445" marR="73445" marT="36722" marB="36722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Clarifying</a:t>
                      </a:r>
                      <a:r>
                        <a:rPr lang="en-US" altLang="ko-KR" sz="9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&amp; </a:t>
                      </a:r>
                      <a:r>
                        <a:rPr lang="en-US" altLang="ko-KR" sz="9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moisturizing</a:t>
                      </a:r>
                      <a:endParaRPr lang="en-US" altLang="ko-KR" sz="9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445" marR="73445" marT="36722" marB="36722" anchor="ctr"/>
                </a:tc>
              </a:tr>
            </a:tbl>
          </a:graphicData>
        </a:graphic>
      </p:graphicFrame>
      <p:pic>
        <p:nvPicPr>
          <p:cNvPr id="84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912" y="5349432"/>
            <a:ext cx="1155093" cy="9874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636" y="5332165"/>
            <a:ext cx="751879" cy="958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2" y="5227054"/>
            <a:ext cx="1098901" cy="111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92" r="14262" b="36430"/>
          <a:stretch>
            <a:fillRect/>
          </a:stretch>
        </p:blipFill>
        <p:spPr bwMode="auto">
          <a:xfrm>
            <a:off x="1271134" y="5349432"/>
            <a:ext cx="1041063" cy="359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30" r="14262" b="34492"/>
          <a:stretch>
            <a:fillRect/>
          </a:stretch>
        </p:blipFill>
        <p:spPr bwMode="auto">
          <a:xfrm>
            <a:off x="1271134" y="5735833"/>
            <a:ext cx="1039318" cy="359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타원 88"/>
          <p:cNvSpPr/>
          <p:nvPr/>
        </p:nvSpPr>
        <p:spPr>
          <a:xfrm>
            <a:off x="1791666" y="5332166"/>
            <a:ext cx="460914" cy="13697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altLang="ko-KR" sz="5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toner</a:t>
            </a:r>
            <a:endParaRPr lang="ko-KR" altLang="en-US" sz="500" b="1" dirty="0">
              <a:solidFill>
                <a:schemeClr val="tx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90" name="타원 89"/>
          <p:cNvSpPr/>
          <p:nvPr/>
        </p:nvSpPr>
        <p:spPr>
          <a:xfrm>
            <a:off x="1790793" y="5922093"/>
            <a:ext cx="460914" cy="11971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n-US" altLang="ko-KR" sz="500" b="1" dirty="0" smtClean="0">
                <a:solidFill>
                  <a:schemeClr val="tx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Toner</a:t>
            </a:r>
            <a:endParaRPr lang="ko-KR" altLang="en-US" sz="500" b="1" dirty="0">
              <a:solidFill>
                <a:schemeClr val="tx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8" name="TextBox 14"/>
          <p:cNvSpPr txBox="1">
            <a:spLocks noChangeArrowheads="1"/>
          </p:cNvSpPr>
          <p:nvPr/>
        </p:nvSpPr>
        <p:spPr bwMode="auto">
          <a:xfrm>
            <a:off x="0" y="3880503"/>
            <a:ext cx="3537165" cy="244682"/>
          </a:xfrm>
          <a:prstGeom prst="rect">
            <a:avLst/>
          </a:prstGeom>
          <a:solidFill>
            <a:srgbClr val="336600">
              <a:alpha val="64000"/>
            </a:srgbClr>
          </a:solidFill>
          <a:ln w="38100" cap="flat" cmpd="sng" algn="ctr">
            <a:noFill/>
            <a:prstDash val="solid"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306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453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599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746" indent="-22857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ko-KR" altLang="en-US" sz="1100" b="1" i="1" dirty="0" smtClean="0">
                <a:solidFill>
                  <a:srgbClr val="FFC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1100" b="1" i="1" dirty="0" err="1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Harakeke</a:t>
            </a:r>
            <a:r>
              <a:rPr lang="en-US" altLang="ko-KR" sz="1100" b="1" i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toner </a:t>
            </a:r>
            <a:r>
              <a:rPr lang="en-US" altLang="ko-KR" sz="1100" b="1" i="1" dirty="0" smtClean="0">
                <a:solidFill>
                  <a:srgbClr val="FFC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VS</a:t>
            </a:r>
            <a:r>
              <a:rPr lang="ko-KR" altLang="en-US" sz="1100" b="1" i="1" dirty="0" smtClean="0">
                <a:solidFill>
                  <a:srgbClr val="FFC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</a:t>
            </a:r>
            <a:r>
              <a:rPr lang="en-US" altLang="ko-KR" sz="1100" b="1" i="1" dirty="0" err="1" smtClean="0">
                <a:solidFill>
                  <a:srgbClr val="FFC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Harakeke</a:t>
            </a:r>
            <a:r>
              <a:rPr lang="en-US" altLang="ko-KR" sz="1100" b="1" i="1" dirty="0" smtClean="0">
                <a:solidFill>
                  <a:srgbClr val="FFC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Fresh Toner</a:t>
            </a:r>
            <a:endParaRPr lang="en-US" altLang="ko-KR" sz="1100" i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652121" y="476672"/>
            <a:ext cx="3342886" cy="93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05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050" b="1" kern="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New, Fresher type Toner is now Launched. </a:t>
            </a:r>
          </a:p>
          <a:p>
            <a:pPr>
              <a:lnSpc>
                <a:spcPct val="130000"/>
              </a:lnSpc>
            </a:pPr>
            <a:r>
              <a:rPr lang="en-US" altLang="ko-KR" sz="1050" b="1" u="sng" dirty="0" smtClean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92</a:t>
            </a:r>
            <a:r>
              <a:rPr lang="en-US" altLang="ko-KR" sz="1050" b="1" u="sng" dirty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% </a:t>
            </a:r>
            <a:r>
              <a:rPr lang="en-US" altLang="ko-KR" sz="1050" b="1" u="sng" dirty="0" err="1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Harakeke</a:t>
            </a:r>
            <a:r>
              <a:rPr lang="en-US" altLang="ko-KR" sz="1050" b="1" u="sng" dirty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050" b="1" u="sng" dirty="0" smtClean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gel containing </a:t>
            </a:r>
            <a:r>
              <a:rPr lang="en-US" altLang="ko-KR" sz="1050" b="1" u="sng" dirty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toner  </a:t>
            </a:r>
            <a:r>
              <a:rPr lang="en-US" altLang="ko-KR" sz="1050" b="1" u="sng" dirty="0" smtClean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is now available in fresher texture to offer skin clarifying function as well as  </a:t>
            </a:r>
            <a:r>
              <a:rPr lang="en-US" altLang="ko-KR" sz="1050" b="1" u="sng" dirty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supplying moisture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17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352</Words>
  <Application>Microsoft Office PowerPoint</Application>
  <PresentationFormat>화면 슬라이드 쇼(4:3)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이소연</dc:creator>
  <cp:lastModifiedBy>karin</cp:lastModifiedBy>
  <cp:revision>132</cp:revision>
  <cp:lastPrinted>2015-03-26T09:42:04Z</cp:lastPrinted>
  <dcterms:created xsi:type="dcterms:W3CDTF">2014-01-21T05:29:29Z</dcterms:created>
  <dcterms:modified xsi:type="dcterms:W3CDTF">2015-04-16T20:07:43Z</dcterms:modified>
</cp:coreProperties>
</file>